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Chunk Five" charset="1" panose="00000500000000000000"/>
      <p:regular r:id="rId11"/>
    </p:embeddedFont>
    <p:embeddedFont>
      <p:font typeface="Kollektif Bold" charset="1" panose="020B0604020101010102"/>
      <p:regular r:id="rId12"/>
    </p:embeddedFont>
    <p:embeddedFont>
      <p:font typeface="Kollektif" charset="1" panose="020B0604020101010102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jpeg>
</file>

<file path=ppt/media/image5.png>
</file>

<file path=ppt/media/image6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44633" y="9730382"/>
            <a:ext cx="19177267" cy="1113237"/>
            <a:chOff x="0" y="0"/>
            <a:chExt cx="5050803" cy="2931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0803" cy="293198"/>
            </a:xfrm>
            <a:custGeom>
              <a:avLst/>
              <a:gdLst/>
              <a:ahLst/>
              <a:cxnLst/>
              <a:rect r="r" b="b" t="t" l="l"/>
              <a:pathLst>
                <a:path h="293198" w="5050803">
                  <a:moveTo>
                    <a:pt x="0" y="0"/>
                  </a:moveTo>
                  <a:lnTo>
                    <a:pt x="5050803" y="0"/>
                  </a:lnTo>
                  <a:lnTo>
                    <a:pt x="5050803" y="293198"/>
                  </a:lnTo>
                  <a:lnTo>
                    <a:pt x="0" y="293198"/>
                  </a:lnTo>
                  <a:close/>
                </a:path>
              </a:pathLst>
            </a:custGeom>
            <a:solidFill>
              <a:srgbClr val="5383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050803" cy="340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44633" y="-556618"/>
            <a:ext cx="19177267" cy="1113237"/>
            <a:chOff x="0" y="0"/>
            <a:chExt cx="5050803" cy="2931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50803" cy="293198"/>
            </a:xfrm>
            <a:custGeom>
              <a:avLst/>
              <a:gdLst/>
              <a:ahLst/>
              <a:cxnLst/>
              <a:rect r="r" b="b" t="t" l="l"/>
              <a:pathLst>
                <a:path h="293198" w="5050803">
                  <a:moveTo>
                    <a:pt x="0" y="0"/>
                  </a:moveTo>
                  <a:lnTo>
                    <a:pt x="5050803" y="0"/>
                  </a:lnTo>
                  <a:lnTo>
                    <a:pt x="5050803" y="293198"/>
                  </a:lnTo>
                  <a:lnTo>
                    <a:pt x="0" y="293198"/>
                  </a:lnTo>
                  <a:close/>
                </a:path>
              </a:pathLst>
            </a:custGeom>
            <a:solidFill>
              <a:srgbClr val="06C89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50803" cy="340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842659" y="1068800"/>
            <a:ext cx="6226141" cy="8149399"/>
          </a:xfrm>
          <a:custGeom>
            <a:avLst/>
            <a:gdLst/>
            <a:ahLst/>
            <a:cxnLst/>
            <a:rect r="r" b="b" t="t" l="l"/>
            <a:pathLst>
              <a:path h="8149399" w="6226141">
                <a:moveTo>
                  <a:pt x="0" y="0"/>
                </a:moveTo>
                <a:lnTo>
                  <a:pt x="6226141" y="0"/>
                </a:lnTo>
                <a:lnTo>
                  <a:pt x="6226141" y="8149400"/>
                </a:lnTo>
                <a:lnTo>
                  <a:pt x="0" y="8149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19200" y="1068800"/>
            <a:ext cx="8853878" cy="4054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15"/>
              </a:lnSpc>
            </a:pPr>
            <a:r>
              <a:rPr lang="en-US" sz="10015">
                <a:solidFill>
                  <a:srgbClr val="3139A8"/>
                </a:solidFill>
                <a:latin typeface="Chunk Five"/>
              </a:rPr>
              <a:t>Teams Most at Risk by phishing?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9200" y="5190352"/>
            <a:ext cx="8398722" cy="1457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56007" indent="-578003" lvl="1">
              <a:lnSpc>
                <a:spcPts val="5675"/>
              </a:lnSpc>
              <a:buFont typeface="Arial"/>
              <a:buChar char="•"/>
            </a:pPr>
            <a:r>
              <a:rPr lang="en-US" sz="5354" spc="26">
                <a:solidFill>
                  <a:srgbClr val="3139A8"/>
                </a:solidFill>
                <a:latin typeface="Kollektif Bold"/>
              </a:rPr>
              <a:t>HR</a:t>
            </a:r>
          </a:p>
          <a:p>
            <a:pPr algn="l" marL="1156007" indent="-578003" lvl="1">
              <a:lnSpc>
                <a:spcPts val="5675"/>
              </a:lnSpc>
              <a:buFont typeface="Arial"/>
              <a:buChar char="•"/>
            </a:pPr>
            <a:r>
              <a:rPr lang="en-US" sz="5354" spc="26">
                <a:solidFill>
                  <a:srgbClr val="3139A8"/>
                </a:solidFill>
                <a:latin typeface="Kollektif Bold"/>
              </a:rPr>
              <a:t>Marketting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19200" y="6756355"/>
            <a:ext cx="9623459" cy="1667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4"/>
              </a:lnSpc>
            </a:pPr>
            <a:r>
              <a:rPr lang="en-US" sz="3180" spc="79">
                <a:solidFill>
                  <a:srgbClr val="3139A8"/>
                </a:solidFill>
                <a:latin typeface="Kollektif"/>
              </a:rPr>
              <a:t>These teams often deal with sensitive information and may be targeted for access to financial or client data.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57041" y="0"/>
            <a:ext cx="9430959" cy="10287000"/>
            <a:chOff x="0" y="0"/>
            <a:chExt cx="248387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83874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83874">
                  <a:moveTo>
                    <a:pt x="0" y="0"/>
                  </a:moveTo>
                  <a:lnTo>
                    <a:pt x="2483874" y="0"/>
                  </a:lnTo>
                  <a:lnTo>
                    <a:pt x="248387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139A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483874" cy="2776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855779" y="1186012"/>
            <a:ext cx="7433482" cy="7914977"/>
          </a:xfrm>
          <a:custGeom>
            <a:avLst/>
            <a:gdLst/>
            <a:ahLst/>
            <a:cxnLst/>
            <a:rect r="r" b="b" t="t" l="l"/>
            <a:pathLst>
              <a:path h="7914977" w="7433482">
                <a:moveTo>
                  <a:pt x="0" y="0"/>
                </a:moveTo>
                <a:lnTo>
                  <a:pt x="7433483" y="0"/>
                </a:lnTo>
                <a:lnTo>
                  <a:pt x="7433483" y="7914976"/>
                </a:lnTo>
                <a:lnTo>
                  <a:pt x="0" y="79149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21556" y="1664193"/>
            <a:ext cx="5122944" cy="235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534"/>
              </a:lnSpc>
            </a:pPr>
            <a:r>
              <a:rPr lang="en-US" sz="8128">
                <a:solidFill>
                  <a:srgbClr val="3139A8"/>
                </a:solidFill>
                <a:latin typeface="Chunk Five"/>
              </a:rPr>
              <a:t>What is Phishing?</a:t>
            </a:r>
          </a:p>
        </p:txBody>
      </p:sp>
      <p:sp>
        <p:nvSpPr>
          <p:cNvPr name="AutoShape 7" id="7"/>
          <p:cNvSpPr/>
          <p:nvPr/>
        </p:nvSpPr>
        <p:spPr>
          <a:xfrm>
            <a:off x="1221556" y="4931270"/>
            <a:ext cx="5122944" cy="0"/>
          </a:xfrm>
          <a:prstGeom prst="line">
            <a:avLst/>
          </a:prstGeom>
          <a:ln cap="flat" w="38100">
            <a:solidFill>
              <a:srgbClr val="3139A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854025" y="5917707"/>
            <a:ext cx="6461944" cy="3190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</a:pPr>
            <a:r>
              <a:rPr lang="en-US" sz="3000" spc="75">
                <a:solidFill>
                  <a:srgbClr val="3139A8"/>
                </a:solidFill>
                <a:latin typeface="Kollektif"/>
              </a:rPr>
              <a:t>Phishing is a form of cyber attack where attackers impersonate legitimate entities to trick individuals into revealing sensitive information such as passwords, financial details, or personal data.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1E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9144000" y="2819476"/>
          <a:ext cx="8629650" cy="5564349"/>
        </p:xfrm>
        <a:graphic>
          <a:graphicData uri="http://schemas.openxmlformats.org/drawingml/2006/table">
            <a:tbl>
              <a:tblPr/>
              <a:tblGrid>
                <a:gridCol w="4314825"/>
                <a:gridCol w="4314825"/>
              </a:tblGrid>
              <a:tr h="9533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863"/>
                        </a:lnSpc>
                        <a:defRPr/>
                      </a:pPr>
                      <a:r>
                        <a:rPr lang="en-US" sz="2759" spc="13" u="sng">
                          <a:solidFill>
                            <a:srgbClr val="F1EBE5"/>
                          </a:solidFill>
                          <a:latin typeface="Kollektif Bold"/>
                        </a:rPr>
                        <a:t>L</a:t>
                      </a:r>
                      <a:r>
                        <a:rPr lang="en-US" sz="2759" spc="13" u="sng">
                          <a:solidFill>
                            <a:srgbClr val="F1EBE5"/>
                          </a:solidFill>
                          <a:latin typeface="Kollektif Bold"/>
                        </a:rPr>
                        <a:t>egitimate emails</a:t>
                      </a:r>
                      <a:endParaRPr lang="en-US" sz="1100"/>
                    </a:p>
                  </a:txBody>
                  <a:tcPr marL="90027" marR="90027" marT="90027" marB="90027" anchor="ctr">
                    <a:lnL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C89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863"/>
                        </a:lnSpc>
                        <a:defRPr/>
                      </a:pPr>
                      <a:r>
                        <a:rPr lang="en-US" sz="2759" spc="13" u="sng">
                          <a:solidFill>
                            <a:srgbClr val="F1EBE5"/>
                          </a:solidFill>
                          <a:latin typeface="Kollektif Bold"/>
                        </a:rPr>
                        <a:t>P</a:t>
                      </a:r>
                      <a:r>
                        <a:rPr lang="en-US" sz="2759" spc="13" u="sng">
                          <a:solidFill>
                            <a:srgbClr val="F1EBE5"/>
                          </a:solidFill>
                          <a:latin typeface="Kollektif Bold"/>
                        </a:rPr>
                        <a:t>hishing emails</a:t>
                      </a:r>
                      <a:endParaRPr lang="en-US" sz="1100"/>
                    </a:p>
                  </a:txBody>
                  <a:tcPr marL="90027" marR="90027" marT="90027" marB="90027" anchor="ctr">
                    <a:lnL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C892"/>
                    </a:solidFill>
                  </a:tcPr>
                </a:tc>
              </a:tr>
              <a:tr h="1540282">
                <a:tc>
                  <a:txBody>
                    <a:bodyPr anchor="t" rtlCol="false"/>
                    <a:lstStyle/>
                    <a:p>
                      <a:pPr algn="l" marL="514149" indent="-257075" lvl="1">
                        <a:lnSpc>
                          <a:spcPts val="3333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381" spc="59">
                          <a:solidFill>
                            <a:srgbClr val="F1EBE5"/>
                          </a:solidFill>
                          <a:latin typeface="Kollektif"/>
                        </a:rPr>
                        <a:t>Sender's email is recognizable or official domain</a:t>
                      </a:r>
                      <a:endParaRPr lang="en-US" sz="1100"/>
                    </a:p>
                  </a:txBody>
                  <a:tcPr marL="90027" marR="90027" marT="90027" marB="90027" anchor="ctr">
                    <a:lnL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C89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14149" indent="-257075" lvl="1">
                        <a:lnSpc>
                          <a:spcPts val="3333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381" spc="59">
                          <a:solidFill>
                            <a:srgbClr val="F1EBE5"/>
                          </a:solidFill>
                          <a:latin typeface="Kollektif"/>
                        </a:rPr>
                        <a:t>Sender's email may look familiar but with misspelled domain</a:t>
                      </a:r>
                      <a:endParaRPr lang="en-US" sz="1100"/>
                    </a:p>
                  </a:txBody>
                  <a:tcPr marL="90027" marR="90027" marT="90027" marB="90027" anchor="ctr">
                    <a:lnL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C892"/>
                    </a:solidFill>
                  </a:tcPr>
                </a:tc>
              </a:tr>
              <a:tr h="1540282">
                <a:tc>
                  <a:txBody>
                    <a:bodyPr anchor="t" rtlCol="false"/>
                    <a:lstStyle/>
                    <a:p>
                      <a:pPr algn="l" marL="514149" indent="-257075" lvl="1">
                        <a:lnSpc>
                          <a:spcPts val="3333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381" spc="59">
                          <a:solidFill>
                            <a:srgbClr val="F1EBE5"/>
                          </a:solidFill>
                          <a:latin typeface="Kollektif"/>
                        </a:rPr>
                        <a:t>Subject is clear and relevant</a:t>
                      </a:r>
                      <a:endParaRPr lang="en-US" sz="1100"/>
                    </a:p>
                  </a:txBody>
                  <a:tcPr marL="90027" marR="90027" marT="90027" marB="90027" anchor="ctr">
                    <a:lnL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C89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14149" indent="-257075" lvl="1">
                        <a:lnSpc>
                          <a:spcPts val="3333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381" spc="59">
                          <a:solidFill>
                            <a:srgbClr val="F1EBE5"/>
                          </a:solidFill>
                          <a:latin typeface="Kollektif"/>
                        </a:rPr>
                        <a:t>Subject creates urgency ('Account Security Alert')</a:t>
                      </a:r>
                      <a:endParaRPr lang="en-US" sz="1100"/>
                    </a:p>
                  </a:txBody>
                  <a:tcPr marL="90027" marR="90027" marT="90027" marB="90027" anchor="ctr">
                    <a:lnL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C892"/>
                    </a:solidFill>
                  </a:tcPr>
                </a:tc>
              </a:tr>
              <a:tr h="1530471">
                <a:tc>
                  <a:txBody>
                    <a:bodyPr anchor="t" rtlCol="false"/>
                    <a:lstStyle/>
                    <a:p>
                      <a:pPr algn="l" marL="514149" indent="-257075" lvl="1">
                        <a:lnSpc>
                          <a:spcPts val="3333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381" spc="59">
                          <a:solidFill>
                            <a:srgbClr val="F1EBE5"/>
                          </a:solidFill>
                          <a:latin typeface="Kollektif"/>
                        </a:rPr>
                        <a:t>Content is professional and straightforward</a:t>
                      </a:r>
                      <a:endParaRPr lang="en-US" sz="1100"/>
                    </a:p>
                  </a:txBody>
                  <a:tcPr marL="90027" marR="90027" marT="90027" marB="90027" anchor="ctr">
                    <a:lnL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C89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14149" indent="-257075" lvl="1">
                        <a:lnSpc>
                          <a:spcPts val="3333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381" spc="59">
                          <a:solidFill>
                            <a:srgbClr val="F1EBE5"/>
                          </a:solidFill>
                          <a:latin typeface="Kollektif"/>
                        </a:rPr>
                        <a:t>Content may contain grammatical errors or unusual requests</a:t>
                      </a:r>
                      <a:endParaRPr lang="en-US" sz="1100"/>
                    </a:p>
                  </a:txBody>
                  <a:tcPr marL="90027" marR="90027" marT="90027" marB="90027" anchor="ctr">
                    <a:lnL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8005">
                      <a:solidFill>
                        <a:srgbClr val="3139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003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C892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778627" y="2222915"/>
            <a:ext cx="5122944" cy="2424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5"/>
              </a:lnSpc>
            </a:pPr>
            <a:r>
              <a:rPr lang="en-US" sz="5766">
                <a:solidFill>
                  <a:srgbClr val="3139A8"/>
                </a:solidFill>
                <a:latin typeface="Chunk Five"/>
              </a:rPr>
              <a:t>Learning to Spot Phishing Emails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8627" y="6181088"/>
            <a:ext cx="5168852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sz="2499" spc="62">
                <a:solidFill>
                  <a:srgbClr val="3139A8"/>
                </a:solidFill>
                <a:latin typeface="Kollektif"/>
              </a:rPr>
              <a:t>Now, let's talk about recognizing phishing emails.</a:t>
            </a:r>
          </a:p>
          <a:p>
            <a:pPr algn="l" marL="0" indent="0" lvl="0">
              <a:lnSpc>
                <a:spcPts val="3499"/>
              </a:lnSpc>
            </a:pPr>
            <a:r>
              <a:rPr lang="en-US" sz="2499" spc="62">
                <a:solidFill>
                  <a:srgbClr val="3139A8"/>
                </a:solidFill>
                <a:latin typeface="Kollektif"/>
              </a:rPr>
              <a:t>On the screen, you'll see two sets of emails side by side—one legitimate, one phishing.</a:t>
            </a:r>
          </a:p>
        </p:txBody>
      </p:sp>
      <p:sp>
        <p:nvSpPr>
          <p:cNvPr name="AutoShape 5" id="5"/>
          <p:cNvSpPr/>
          <p:nvPr/>
        </p:nvSpPr>
        <p:spPr>
          <a:xfrm>
            <a:off x="1778627" y="5437924"/>
            <a:ext cx="5122944" cy="0"/>
          </a:xfrm>
          <a:prstGeom prst="line">
            <a:avLst/>
          </a:prstGeom>
          <a:ln cap="flat" w="38100">
            <a:solidFill>
              <a:srgbClr val="06C892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0"/>
            <a:ext cx="9144000" cy="10287000"/>
          </a:xfrm>
          <a:custGeom>
            <a:avLst/>
            <a:gdLst/>
            <a:ahLst/>
            <a:cxnLst/>
            <a:rect r="r" b="b" t="t" l="l"/>
            <a:pathLst>
              <a:path h="10287000" w="9144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687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8627" y="2013296"/>
            <a:ext cx="5122944" cy="2634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84"/>
              </a:lnSpc>
            </a:pPr>
            <a:r>
              <a:rPr lang="en-US" sz="6270">
                <a:solidFill>
                  <a:srgbClr val="3139A8"/>
                </a:solidFill>
                <a:latin typeface="Chunk Five"/>
              </a:rPr>
              <a:t>How Do We Stop Getting Phished?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8627" y="6171563"/>
            <a:ext cx="5168852" cy="236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67">
                <a:solidFill>
                  <a:srgbClr val="3139A8"/>
                </a:solidFill>
                <a:latin typeface="Kollektif"/>
              </a:rPr>
              <a:t>Verify sender identity.</a:t>
            </a:r>
          </a:p>
          <a:p>
            <a:pPr algn="l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67">
                <a:solidFill>
                  <a:srgbClr val="3139A8"/>
                </a:solidFill>
                <a:latin typeface="Kollektif"/>
              </a:rPr>
              <a:t>Think before clicking.</a:t>
            </a:r>
          </a:p>
          <a:p>
            <a:pPr algn="l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67">
                <a:solidFill>
                  <a:srgbClr val="3139A8"/>
                </a:solidFill>
                <a:latin typeface="Kollektif"/>
              </a:rPr>
              <a:t>Be wary of urgency.</a:t>
            </a:r>
          </a:p>
          <a:p>
            <a:pPr algn="l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67">
                <a:solidFill>
                  <a:srgbClr val="3139A8"/>
                </a:solidFill>
                <a:latin typeface="Kollektif"/>
              </a:rPr>
              <a:t>Keep software updated.</a:t>
            </a:r>
          </a:p>
          <a:p>
            <a:pPr algn="l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67">
                <a:solidFill>
                  <a:srgbClr val="3139A8"/>
                </a:solidFill>
                <a:latin typeface="Kollektif"/>
              </a:rPr>
              <a:t>Report suspicious activity.</a:t>
            </a:r>
          </a:p>
        </p:txBody>
      </p:sp>
      <p:sp>
        <p:nvSpPr>
          <p:cNvPr name="AutoShape 5" id="5"/>
          <p:cNvSpPr/>
          <p:nvPr/>
        </p:nvSpPr>
        <p:spPr>
          <a:xfrm>
            <a:off x="1778627" y="5437924"/>
            <a:ext cx="5122944" cy="0"/>
          </a:xfrm>
          <a:prstGeom prst="line">
            <a:avLst/>
          </a:prstGeom>
          <a:ln cap="flat" w="38100">
            <a:solidFill>
              <a:srgbClr val="3139A8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44633" y="9730382"/>
            <a:ext cx="19177267" cy="1113237"/>
            <a:chOff x="0" y="0"/>
            <a:chExt cx="5050803" cy="2931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0803" cy="293198"/>
            </a:xfrm>
            <a:custGeom>
              <a:avLst/>
              <a:gdLst/>
              <a:ahLst/>
              <a:cxnLst/>
              <a:rect r="r" b="b" t="t" l="l"/>
              <a:pathLst>
                <a:path h="293198" w="5050803">
                  <a:moveTo>
                    <a:pt x="0" y="0"/>
                  </a:moveTo>
                  <a:lnTo>
                    <a:pt x="5050803" y="0"/>
                  </a:lnTo>
                  <a:lnTo>
                    <a:pt x="5050803" y="293198"/>
                  </a:lnTo>
                  <a:lnTo>
                    <a:pt x="0" y="293198"/>
                  </a:lnTo>
                  <a:close/>
                </a:path>
              </a:pathLst>
            </a:custGeom>
            <a:solidFill>
              <a:srgbClr val="5383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050803" cy="340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44633" y="-556618"/>
            <a:ext cx="19177267" cy="1113237"/>
            <a:chOff x="0" y="0"/>
            <a:chExt cx="5050803" cy="2931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50803" cy="293198"/>
            </a:xfrm>
            <a:custGeom>
              <a:avLst/>
              <a:gdLst/>
              <a:ahLst/>
              <a:cxnLst/>
              <a:rect r="r" b="b" t="t" l="l"/>
              <a:pathLst>
                <a:path h="293198" w="5050803">
                  <a:moveTo>
                    <a:pt x="0" y="0"/>
                  </a:moveTo>
                  <a:lnTo>
                    <a:pt x="5050803" y="0"/>
                  </a:lnTo>
                  <a:lnTo>
                    <a:pt x="5050803" y="293198"/>
                  </a:lnTo>
                  <a:lnTo>
                    <a:pt x="0" y="293198"/>
                  </a:lnTo>
                  <a:close/>
                </a:path>
              </a:pathLst>
            </a:custGeom>
            <a:solidFill>
              <a:srgbClr val="06C89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50803" cy="340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005717" y="1821359"/>
            <a:ext cx="7253583" cy="6644282"/>
          </a:xfrm>
          <a:custGeom>
            <a:avLst/>
            <a:gdLst/>
            <a:ahLst/>
            <a:cxnLst/>
            <a:rect r="r" b="b" t="t" l="l"/>
            <a:pathLst>
              <a:path h="6644282" w="7253583">
                <a:moveTo>
                  <a:pt x="0" y="0"/>
                </a:moveTo>
                <a:lnTo>
                  <a:pt x="7253583" y="0"/>
                </a:lnTo>
                <a:lnTo>
                  <a:pt x="7253583" y="6644282"/>
                </a:lnTo>
                <a:lnTo>
                  <a:pt x="0" y="66442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19200" y="2440305"/>
            <a:ext cx="7924800" cy="5092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479"/>
              </a:lnSpc>
            </a:pPr>
            <a:r>
              <a:rPr lang="en-US" sz="12999">
                <a:solidFill>
                  <a:srgbClr val="3139A8"/>
                </a:solidFill>
                <a:latin typeface="Chunk Five"/>
              </a:rPr>
              <a:t>Thank you very much!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DAGDoEEUyTc</dc:identifier>
  <dcterms:modified xsi:type="dcterms:W3CDTF">2011-08-01T06:04:30Z</dcterms:modified>
  <cp:revision>1</cp:revision>
  <dc:title>HR Team</dc:title>
</cp:coreProperties>
</file>

<file path=docProps/thumbnail.jpeg>
</file>